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3"/>
  </p:notesMasterIdLst>
  <p:handoutMasterIdLst>
    <p:handoutMasterId r:id="rId24"/>
  </p:handoutMasterIdLst>
  <p:sldIdLst>
    <p:sldId id="258" r:id="rId3"/>
    <p:sldId id="271" r:id="rId4"/>
    <p:sldId id="260" r:id="rId5"/>
    <p:sldId id="270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1" r:id="rId15"/>
    <p:sldId id="280" r:id="rId16"/>
    <p:sldId id="282" r:id="rId17"/>
    <p:sldId id="283" r:id="rId18"/>
    <p:sldId id="284" r:id="rId19"/>
    <p:sldId id="285" r:id="rId20"/>
    <p:sldId id="286" r:id="rId21"/>
    <p:sldId id="28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CEEBDA6D-DC69-4DCE-BAF7-6763517D3376}" type="datetimeFigureOut">
              <a:rPr lang="en-US" altLang="zh-CN"/>
              <a:t>4/5/2017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B2977E94-A6AB-4E02-8E43-E89F9CF4757F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237F6C43-988E-4257-9A1C-C162EF036D58}" type="datetimeFigureOut">
              <a:t>2017/4/5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DED491D0-8E1B-49C7-849B-A28568D9449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10" name="矩形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 latinLnBrk="0">
              <a:lnSpc>
                <a:spcPct val="90000"/>
              </a:lnSpc>
              <a:defRPr lang="zh-CN" sz="6000" b="1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 latinLnBrk="0">
              <a:spcBef>
                <a:spcPts val="0"/>
              </a:spcBef>
              <a:buNone/>
              <a:defRPr lang="zh-CN" sz="24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2017/4/5</a:t>
            </a:fld>
            <a:endParaRPr lang="zh-CN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3" name="幻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2017/4/5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t>2017/4/5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 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2017/4/5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9" name="矩形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 latinLnBrk="0">
              <a:lnSpc>
                <a:spcPct val="90000"/>
              </a:lnSpc>
              <a:defRPr lang="zh-CN" sz="5000" b="1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 latinLnBrk="0">
              <a:spcBef>
                <a:spcPts val="0"/>
              </a:spcBef>
              <a:buNone/>
              <a:defRPr lang="zh-CN" sz="240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2017/4/5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2017/4/5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2017/4/5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2017/4/5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2017/4/5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 latinLnBrk="0">
              <a:defRPr lang="zh-CN" sz="30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 latinLnBrk="0">
              <a:defRPr lang="zh-CN" sz="22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 latinLnBrk="0">
              <a:spcBef>
                <a:spcPts val="1500"/>
              </a:spcBef>
              <a:buNone/>
              <a:defRPr lang="zh-CN" sz="22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2017/4/5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 latinLnBrk="0">
              <a:defRPr lang="zh-CN" sz="30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 latinLnBrk="0">
              <a:buNone/>
              <a:defRPr lang="zh-CN" sz="20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22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2017/4/5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  <a:p>
            <a:pPr lvl="5"/>
            <a:r>
              <a:rPr lang="zh-CN"/>
              <a:t>第六级</a:t>
            </a:r>
          </a:p>
          <a:p>
            <a:pPr lvl="6"/>
            <a:r>
              <a:rPr lang="zh-CN"/>
              <a:t>第七级</a:t>
            </a:r>
          </a:p>
          <a:p>
            <a:pPr lvl="7"/>
            <a:r>
              <a:rPr lang="zh-CN"/>
              <a:t>第八级</a:t>
            </a:r>
          </a:p>
          <a:p>
            <a:pPr lvl="8"/>
            <a:r>
              <a:rPr lang="zh-CN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CFE9AC-F15C-4FA0-A6F1-298829FA691D}" type="datetimeFigureOut">
              <a:rPr lang="en-US" altLang="zh-CN" smtClean="0"/>
              <a:pPr/>
              <a:t>4/5/2017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zh-CN" sz="300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lang="zh-CN" sz="2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Chapter 4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Dynamic Programming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4.3 Policy </a:t>
            </a:r>
            <a:r>
              <a:rPr lang="en-US" altLang="zh-CN" b="1" dirty="0" smtClean="0"/>
              <a:t>Iteration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上面只是对一次的价值进行更新</a:t>
            </a:r>
            <a:r>
              <a:rPr lang="en-US" altLang="zh-CN" dirty="0" smtClean="0"/>
              <a:t>, </a:t>
            </a:r>
            <a:r>
              <a:rPr lang="zh-CN" altLang="en-US" dirty="0" smtClean="0"/>
              <a:t>如果我们需要获得最优的策略</a:t>
            </a:r>
            <a:endParaRPr lang="en-US" altLang="zh-CN" dirty="0" smtClean="0"/>
          </a:p>
          <a:p>
            <a:r>
              <a:rPr lang="zh-CN" altLang="en-US" dirty="0" smtClean="0"/>
              <a:t>很</a:t>
            </a:r>
            <a:r>
              <a:rPr lang="zh-CN" altLang="en-US" dirty="0"/>
              <a:t>自然</a:t>
            </a:r>
            <a:r>
              <a:rPr lang="zh-CN" altLang="en-US" dirty="0" smtClean="0"/>
              <a:t>就能想到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65" y="3821971"/>
            <a:ext cx="108489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6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4.3 Policy </a:t>
            </a:r>
            <a:r>
              <a:rPr lang="en-US" altLang="zh-CN" b="1" dirty="0" smtClean="0"/>
              <a:t>Iteration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362" y="1402104"/>
            <a:ext cx="7323438" cy="53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1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4.4 Value </a:t>
            </a:r>
            <a:r>
              <a:rPr lang="en-US" altLang="zh-CN" b="1" dirty="0" smtClean="0"/>
              <a:t>Iteration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对于例子</a:t>
            </a:r>
            <a:r>
              <a:rPr lang="en-US" altLang="zh-CN" dirty="0" smtClean="0"/>
              <a:t>4.1</a:t>
            </a:r>
            <a:r>
              <a:rPr lang="zh-CN" altLang="en-US" dirty="0" smtClean="0"/>
              <a:t>来说</a:t>
            </a:r>
            <a:r>
              <a:rPr lang="en-US" altLang="zh-CN" dirty="0" smtClean="0"/>
              <a:t>, </a:t>
            </a:r>
            <a:r>
              <a:rPr lang="zh-CN" altLang="en-US" dirty="0" smtClean="0"/>
              <a:t>其实</a:t>
            </a:r>
            <a:r>
              <a:rPr lang="en-US" altLang="zh-CN" dirty="0" smtClean="0"/>
              <a:t>3</a:t>
            </a:r>
            <a:r>
              <a:rPr lang="zh-CN" altLang="en-US" dirty="0" smtClean="0"/>
              <a:t>次迭代之后我们就已经获得了最好的策略</a:t>
            </a:r>
            <a:endParaRPr lang="en-US" altLang="zh-CN" dirty="0"/>
          </a:p>
          <a:p>
            <a:r>
              <a:rPr lang="zh-CN" altLang="en-US" dirty="0" smtClean="0"/>
              <a:t>如果继续进行策略的更新实际上是没有多大意义的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9" y="3377514"/>
            <a:ext cx="10829925" cy="1285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338" y="4798412"/>
            <a:ext cx="96869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94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4.4 Value </a:t>
            </a:r>
            <a:r>
              <a:rPr lang="en-US" altLang="zh-CN" b="1" dirty="0" smtClean="0"/>
              <a:t>Iteration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51" y="1567377"/>
            <a:ext cx="1030605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46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4.4 Value Iteration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Figure 3.4a shows the backup diagram for policy evaluation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Figure 3.7a shows the backup diagram for value </a:t>
            </a:r>
            <a:r>
              <a:rPr lang="en-US" altLang="zh-CN" dirty="0" smtClean="0"/>
              <a:t>iteration</a:t>
            </a:r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728" y="2883887"/>
            <a:ext cx="3343275" cy="3133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076" y="2883887"/>
            <a:ext cx="311467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25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4.5 Asynchronous Dynamic Programming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每次更新</a:t>
            </a:r>
            <a:r>
              <a:rPr lang="en-US" altLang="zh-CN" dirty="0" smtClean="0"/>
              <a:t>value function</a:t>
            </a:r>
            <a:r>
              <a:rPr lang="zh-CN" altLang="en-US" dirty="0" smtClean="0"/>
              <a:t>的时候需要对整个状态空间进行更新</a:t>
            </a:r>
            <a:endParaRPr lang="en-US" altLang="zh-CN" dirty="0" smtClean="0"/>
          </a:p>
          <a:p>
            <a:r>
              <a:rPr lang="zh-CN" altLang="en-US" dirty="0" smtClean="0"/>
              <a:t>如果状态空间非常大</a:t>
            </a:r>
            <a:r>
              <a:rPr lang="en-US" altLang="zh-CN" dirty="0" smtClean="0"/>
              <a:t>, </a:t>
            </a:r>
            <a:r>
              <a:rPr lang="zh-CN" altLang="en-US" dirty="0" smtClean="0"/>
              <a:t>其更新的时间也会相应的增多</a:t>
            </a:r>
            <a:endParaRPr lang="en-US" altLang="zh-CN" dirty="0" smtClean="0"/>
          </a:p>
          <a:p>
            <a:r>
              <a:rPr lang="zh-CN" altLang="en-US" dirty="0" smtClean="0"/>
              <a:t>异步更新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24567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4.6 Generalized Policy Iteration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382" y="2147887"/>
            <a:ext cx="245745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46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4.6 Generalized Policy Iteration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The evaluation and improvement processes in GPI can be viewed as both competing and cooperating. They compete in the sense that they pull in opposing directions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Making </a:t>
            </a:r>
            <a:r>
              <a:rPr lang="en-US" altLang="zh-CN" dirty="0"/>
              <a:t>the policy greedy with respect to the value function typically makes the </a:t>
            </a:r>
            <a:r>
              <a:rPr lang="en-US" altLang="zh-CN" dirty="0" smtClean="0"/>
              <a:t>value function </a:t>
            </a:r>
            <a:r>
              <a:rPr lang="en-US" altLang="zh-CN" dirty="0"/>
              <a:t>incorrect for the changed policy, </a:t>
            </a:r>
            <a:endParaRPr lang="en-US" altLang="zh-CN" dirty="0" smtClean="0"/>
          </a:p>
          <a:p>
            <a:r>
              <a:rPr lang="en-US" altLang="zh-CN" dirty="0" smtClean="0"/>
              <a:t>and making </a:t>
            </a:r>
            <a:r>
              <a:rPr lang="en-US" altLang="zh-CN" dirty="0"/>
              <a:t>the value function </a:t>
            </a:r>
            <a:r>
              <a:rPr lang="en-US" altLang="zh-CN" dirty="0" smtClean="0"/>
              <a:t>consistent with </a:t>
            </a:r>
            <a:r>
              <a:rPr lang="en-US" altLang="zh-CN" dirty="0"/>
              <a:t>the policy typically causes that policy no longer to be </a:t>
            </a:r>
            <a:r>
              <a:rPr lang="en-US" altLang="zh-CN" dirty="0" smtClean="0"/>
              <a:t>greedy.</a:t>
            </a:r>
          </a:p>
          <a:p>
            <a:r>
              <a:rPr lang="en-US" altLang="zh-CN" dirty="0" smtClean="0"/>
              <a:t>In </a:t>
            </a:r>
            <a:r>
              <a:rPr lang="en-US" altLang="zh-CN" dirty="0"/>
              <a:t>the long run</a:t>
            </a:r>
            <a:r>
              <a:rPr lang="en-US" altLang="zh-CN" dirty="0" smtClean="0"/>
              <a:t>, however</a:t>
            </a:r>
            <a:r>
              <a:rPr lang="en-US" altLang="zh-CN" dirty="0"/>
              <a:t>, these two processes interact to find a single joint solution: the optimal </a:t>
            </a:r>
            <a:r>
              <a:rPr lang="en-US" altLang="zh-CN" dirty="0" smtClean="0"/>
              <a:t>value function </a:t>
            </a:r>
            <a:r>
              <a:rPr lang="en-US" altLang="zh-CN" dirty="0"/>
              <a:t>and an optimal policy.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5509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4.6 Generalized Policy Iteration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476" y="2320496"/>
            <a:ext cx="5334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1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4.7 Efficiency of Dynamic Programming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DP</a:t>
            </a:r>
            <a:r>
              <a:rPr lang="zh-CN" altLang="en-US" dirty="0" smtClean="0"/>
              <a:t>比详尽搜索的计算量要小得多</a:t>
            </a:r>
            <a:r>
              <a:rPr lang="en-US" altLang="zh-CN" dirty="0" smtClean="0"/>
              <a:t>, </a:t>
            </a:r>
            <a:r>
              <a:rPr lang="zh-CN" altLang="en-US" dirty="0" smtClean="0"/>
              <a:t>可以保证在多项式时间内得到最优解</a:t>
            </a:r>
            <a:endParaRPr lang="en-US" altLang="zh-CN" dirty="0" smtClean="0"/>
          </a:p>
          <a:p>
            <a:r>
              <a:rPr lang="zh-CN" altLang="en-US" dirty="0" smtClean="0"/>
              <a:t>维度灾难会造成使用</a:t>
            </a:r>
            <a:r>
              <a:rPr lang="en-US" altLang="zh-CN" dirty="0" smtClean="0"/>
              <a:t>DP</a:t>
            </a:r>
            <a:r>
              <a:rPr lang="zh-CN" altLang="en-US" dirty="0" smtClean="0"/>
              <a:t>的难度加大</a:t>
            </a:r>
            <a:r>
              <a:rPr lang="en-US" altLang="zh-CN" dirty="0" smtClean="0"/>
              <a:t>, </a:t>
            </a:r>
            <a:r>
              <a:rPr lang="zh-CN" altLang="en-US" dirty="0" smtClean="0"/>
              <a:t>但也不是不能解决问题</a:t>
            </a:r>
            <a:endParaRPr lang="en-US" altLang="zh-CN" dirty="0" smtClean="0"/>
          </a:p>
          <a:p>
            <a:r>
              <a:rPr lang="zh-CN" altLang="en-US" dirty="0" smtClean="0"/>
              <a:t>在现今的计算水平</a:t>
            </a:r>
            <a:r>
              <a:rPr lang="en-US" altLang="zh-CN" dirty="0" smtClean="0"/>
              <a:t>, DP</a:t>
            </a:r>
            <a:r>
              <a:rPr lang="zh-CN" altLang="en-US" dirty="0" smtClean="0"/>
              <a:t>算法或者算法的变种在实际中很常用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5409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为什么要学习</a:t>
            </a:r>
            <a:r>
              <a:rPr lang="zh-CN" altLang="en-US" dirty="0"/>
              <a:t>动态规划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r>
              <a:rPr lang="zh-CN" altLang="en-US" dirty="0" smtClean="0"/>
              <a:t>是理解书后面内容的一个基础</a:t>
            </a:r>
            <a:r>
              <a:rPr lang="en-US" altLang="zh-CN" dirty="0" smtClean="0"/>
              <a:t>. </a:t>
            </a:r>
            <a:r>
              <a:rPr lang="zh-CN" altLang="en-US" dirty="0" smtClean="0"/>
              <a:t>实际上后面的所有的方法都可以被看做是能得到动态规划的效果</a:t>
            </a:r>
            <a:r>
              <a:rPr lang="en-US" altLang="zh-CN" dirty="0" smtClean="0"/>
              <a:t>, </a:t>
            </a:r>
            <a:r>
              <a:rPr lang="zh-CN" altLang="en-US" dirty="0" smtClean="0"/>
              <a:t>只是能够使用更少的计算量</a:t>
            </a:r>
            <a:r>
              <a:rPr lang="en-US" altLang="zh-CN" dirty="0" smtClean="0"/>
              <a:t>,</a:t>
            </a:r>
            <a:r>
              <a:rPr lang="zh-CN" altLang="en-US" dirty="0"/>
              <a:t> </a:t>
            </a:r>
            <a:r>
              <a:rPr lang="zh-CN" altLang="en-US" dirty="0" smtClean="0"/>
              <a:t>而且不用假设需要一个完美的环境</a:t>
            </a:r>
            <a:r>
              <a:rPr lang="en-US" altLang="zh-CN" dirty="0" smtClean="0"/>
              <a:t>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995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4.8 Summary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Finally, we note one last special property of DP methods. All of them </a:t>
            </a:r>
            <a:r>
              <a:rPr lang="en-US" altLang="zh-CN" dirty="0" smtClean="0"/>
              <a:t>update estimates </a:t>
            </a:r>
            <a:r>
              <a:rPr lang="en-US" altLang="zh-CN" dirty="0"/>
              <a:t>of the values of states based on estimates of the values of successor </a:t>
            </a:r>
            <a:r>
              <a:rPr lang="en-US" altLang="zh-CN" dirty="0" smtClean="0"/>
              <a:t>states.</a:t>
            </a:r>
          </a:p>
          <a:p>
            <a:r>
              <a:rPr lang="en-US" altLang="zh-CN" dirty="0"/>
              <a:t>That is, they update estimates on the basis of other estimates. We call this </a:t>
            </a:r>
            <a:r>
              <a:rPr lang="en-US" altLang="zh-CN" dirty="0" smtClean="0"/>
              <a:t>general idea </a:t>
            </a:r>
            <a:r>
              <a:rPr lang="en-US" altLang="zh-CN" i="1" dirty="0"/>
              <a:t>bootstrapping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Many reinforcement learning methods perform bootstrapping,</a:t>
            </a:r>
            <a:br>
              <a:rPr lang="en-US" altLang="zh-CN" dirty="0"/>
            </a:br>
            <a:r>
              <a:rPr lang="en-US" altLang="zh-CN" dirty="0"/>
              <a:t>even those that do not require, </a:t>
            </a:r>
            <a:r>
              <a:rPr lang="en-US" altLang="zh-CN" dirty="0">
                <a:solidFill>
                  <a:srgbClr val="FF0000"/>
                </a:solidFill>
              </a:rPr>
              <a:t>as DP requires, a complete and accurate model </a:t>
            </a:r>
            <a:r>
              <a:rPr lang="en-US" altLang="zh-CN" dirty="0" smtClean="0">
                <a:solidFill>
                  <a:srgbClr val="FF0000"/>
                </a:solidFill>
              </a:rPr>
              <a:t>of the </a:t>
            </a:r>
            <a:r>
              <a:rPr lang="en-US" altLang="zh-CN" dirty="0">
                <a:solidFill>
                  <a:srgbClr val="FF0000"/>
                </a:solidFill>
              </a:rPr>
              <a:t>environment. 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401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动态规划的中心思想</a:t>
            </a:r>
            <a:endParaRPr lang="zh-CN" dirty="0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使用价值函数来构建对最优策略的搜索</a:t>
            </a:r>
            <a:r>
              <a:rPr lang="en-US" altLang="zh-CN" dirty="0" smtClean="0"/>
              <a:t>.</a:t>
            </a:r>
            <a:endParaRPr lang="zh-CN" dirty="0"/>
          </a:p>
          <a:p>
            <a:r>
              <a:rPr lang="en-US" altLang="zh-CN" dirty="0"/>
              <a:t>Bellman optimality </a:t>
            </a:r>
            <a:r>
              <a:rPr lang="en-US" altLang="zh-CN" dirty="0" smtClean="0"/>
              <a:t>equations</a:t>
            </a:r>
            <a:endParaRPr 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614" y="3600580"/>
            <a:ext cx="6762624" cy="10003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79" y="4844556"/>
            <a:ext cx="7779095" cy="133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4.1 Policy Evaluation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53597"/>
          </a:xfrm>
        </p:spPr>
        <p:txBody>
          <a:bodyPr/>
          <a:lstStyle/>
          <a:p>
            <a:r>
              <a:rPr lang="zh-CN" altLang="en-US" dirty="0"/>
              <a:t>在一个策略下</a:t>
            </a:r>
            <a:r>
              <a:rPr lang="en-US" altLang="zh-CN" dirty="0" smtClean="0"/>
              <a:t>, </a:t>
            </a:r>
            <a:r>
              <a:rPr lang="zh-CN" altLang="en-US" dirty="0" smtClean="0"/>
              <a:t>我们怎么知道我们当前所处的状态是好是差</a:t>
            </a:r>
            <a:r>
              <a:rPr lang="en-US" altLang="zh-CN" dirty="0" smtClean="0"/>
              <a:t>?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309" y="2779755"/>
            <a:ext cx="3305175" cy="342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18" y="3846103"/>
            <a:ext cx="10972800" cy="1924050"/>
          </a:xfrm>
          <a:prstGeom prst="rect">
            <a:avLst/>
          </a:prstGeom>
        </p:spPr>
      </p:pic>
      <p:sp>
        <p:nvSpPr>
          <p:cNvPr id="6" name="内容占位符 4"/>
          <p:cNvSpPr txBox="1">
            <a:spLocks/>
          </p:cNvSpPr>
          <p:nvPr/>
        </p:nvSpPr>
        <p:spPr>
          <a:xfrm>
            <a:off x="1280160" y="3258064"/>
            <a:ext cx="9628632" cy="473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zh-CN" altLang="en-US" dirty="0" smtClean="0"/>
              <a:t>在当前状态下</a:t>
            </a:r>
            <a:r>
              <a:rPr lang="en-US" altLang="zh-CN" dirty="0" smtClean="0"/>
              <a:t>, </a:t>
            </a:r>
            <a:r>
              <a:rPr lang="zh-CN" altLang="en-US" dirty="0" smtClean="0"/>
              <a:t>我们对于之后所有累积回报的期望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7" name="内容占位符 4"/>
          <p:cNvSpPr txBox="1">
            <a:spLocks/>
          </p:cNvSpPr>
          <p:nvPr/>
        </p:nvSpPr>
        <p:spPr>
          <a:xfrm>
            <a:off x="1280160" y="5884515"/>
            <a:ext cx="9628632" cy="473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zh-CN" altLang="en-US" dirty="0" smtClean="0"/>
              <a:t>但是我们怎么知道下一个状态的期望累积回报呢</a:t>
            </a:r>
            <a:r>
              <a:rPr lang="en-US" altLang="zh-CN" dirty="0" smtClean="0"/>
              <a:t>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38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4.1 Policy Evaluation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80160" y="2190750"/>
            <a:ext cx="9628632" cy="478309"/>
          </a:xfrm>
        </p:spPr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/>
              <a:t>Bellman </a:t>
            </a:r>
            <a:r>
              <a:rPr lang="en-US" altLang="zh-CN" dirty="0" smtClean="0"/>
              <a:t>equation</a:t>
            </a:r>
            <a:r>
              <a:rPr lang="zh-CN" altLang="en-US" dirty="0" smtClean="0"/>
              <a:t>来迭代价值函数 </a:t>
            </a:r>
            <a:r>
              <a:rPr lang="en-US" altLang="zh-CN" dirty="0"/>
              <a:t>-&gt; iterative policy evaluation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8" y="2669059"/>
            <a:ext cx="108299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8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4.1 Policy Evaluation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举个例子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67" y="3127503"/>
            <a:ext cx="8296017" cy="265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75" y="57665"/>
            <a:ext cx="8115300" cy="6734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550" y="519627"/>
            <a:ext cx="812482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9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E5E6DA"/>
                </a:solidFill>
              </a:rPr>
              <a:t>4.2 </a:t>
            </a:r>
            <a:r>
              <a:rPr lang="en-US" altLang="zh-CN" b="1" dirty="0">
                <a:solidFill>
                  <a:srgbClr val="E5E6DA"/>
                </a:solidFill>
              </a:rPr>
              <a:t>Policy </a:t>
            </a:r>
            <a:r>
              <a:rPr lang="en-US" altLang="zh-CN" b="1" dirty="0" smtClean="0">
                <a:solidFill>
                  <a:srgbClr val="E5E6DA"/>
                </a:solidFill>
              </a:rPr>
              <a:t>Improvement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我们已经知道在一个策略下我们所处的状态的好坏</a:t>
            </a:r>
            <a:endParaRPr lang="en-US" altLang="zh-CN" dirty="0" smtClean="0"/>
          </a:p>
          <a:p>
            <a:r>
              <a:rPr lang="zh-CN" altLang="en-US" dirty="0" smtClean="0"/>
              <a:t>我们还需要知道我们是不是要改变当前的策略</a:t>
            </a:r>
            <a:r>
              <a:rPr lang="en-US" altLang="zh-CN" dirty="0" smtClean="0"/>
              <a:t>, </a:t>
            </a:r>
            <a:r>
              <a:rPr lang="zh-CN" altLang="en-US" dirty="0" smtClean="0"/>
              <a:t>我们应该怎么样改变策略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13" y="3879764"/>
            <a:ext cx="109061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0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E5E6DA"/>
                </a:solidFill>
              </a:rPr>
              <a:t>4.2 </a:t>
            </a:r>
            <a:r>
              <a:rPr lang="en-US" altLang="zh-CN" b="1" dirty="0">
                <a:solidFill>
                  <a:srgbClr val="E5E6DA"/>
                </a:solidFill>
              </a:rPr>
              <a:t>Policy </a:t>
            </a:r>
            <a:r>
              <a:rPr lang="en-US" altLang="zh-CN" b="1" dirty="0" smtClean="0">
                <a:solidFill>
                  <a:srgbClr val="E5E6DA"/>
                </a:solidFill>
              </a:rPr>
              <a:t>Improvement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如果满足                            那么就代表你能够提高这个行为的选择概率</a:t>
            </a:r>
            <a:r>
              <a:rPr lang="en-US" altLang="zh-CN" dirty="0" smtClean="0"/>
              <a:t>, </a:t>
            </a:r>
            <a:r>
              <a:rPr lang="zh-CN" altLang="en-US" dirty="0" smtClean="0"/>
              <a:t>从而使得你的策略价值变得更高</a:t>
            </a:r>
            <a:r>
              <a:rPr lang="en-US" altLang="zh-CN" dirty="0" smtClean="0"/>
              <a:t>.</a:t>
            </a:r>
          </a:p>
          <a:p>
            <a:r>
              <a:rPr lang="zh-CN" altLang="en-US" dirty="0"/>
              <a:t>书</a:t>
            </a:r>
            <a:r>
              <a:rPr lang="zh-CN" altLang="en-US" dirty="0" smtClean="0"/>
              <a:t>上的证明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111" y="2166037"/>
            <a:ext cx="2056165" cy="4059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435" y="3026266"/>
            <a:ext cx="6890565" cy="359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9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Education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46F0C7C-95CD-4157-B59F-1693F8160B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教育学科演示文稿，黑板插图设计（宽屏）</Template>
  <TotalTime>0</TotalTime>
  <Words>551</Words>
  <Application>Microsoft Office PowerPoint</Application>
  <PresentationFormat>宽屏</PresentationFormat>
  <Paragraphs>51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Microsoft YaHei UI</vt:lpstr>
      <vt:lpstr>宋体</vt:lpstr>
      <vt:lpstr>Calibri</vt:lpstr>
      <vt:lpstr>Wingdings</vt:lpstr>
      <vt:lpstr>Education 16x9</vt:lpstr>
      <vt:lpstr>Chapter 4</vt:lpstr>
      <vt:lpstr>为什么要学习动态规划</vt:lpstr>
      <vt:lpstr>动态规划的中心思想</vt:lpstr>
      <vt:lpstr>4.1 Policy Evaluation</vt:lpstr>
      <vt:lpstr>4.1 Policy Evaluation</vt:lpstr>
      <vt:lpstr>4.1 Policy Evaluation</vt:lpstr>
      <vt:lpstr>PowerPoint 演示文稿</vt:lpstr>
      <vt:lpstr>4.2 Policy Improvement</vt:lpstr>
      <vt:lpstr>4.2 Policy Improvement</vt:lpstr>
      <vt:lpstr>4.3 Policy Iteration</vt:lpstr>
      <vt:lpstr>4.3 Policy Iteration</vt:lpstr>
      <vt:lpstr>4.4 Value Iteration</vt:lpstr>
      <vt:lpstr>4.4 Value Iteration</vt:lpstr>
      <vt:lpstr>4.4 Value Iteration</vt:lpstr>
      <vt:lpstr>4.5 Asynchronous Dynamic Programming </vt:lpstr>
      <vt:lpstr>4.6 Generalized Policy Iteration </vt:lpstr>
      <vt:lpstr>4.6 Generalized Policy Iteration </vt:lpstr>
      <vt:lpstr>4.6 Generalized Policy Iteration </vt:lpstr>
      <vt:lpstr>4.7 Efficiency of Dynamic Programming </vt:lpstr>
      <vt:lpstr>4.8 Summary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2017-03-29T12:30:01Z</dcterms:created>
  <dcterms:modified xsi:type="dcterms:W3CDTF">2017-04-05T15:12:15Z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TC034629029991</vt:lpwstr>
  </property>
</Properties>
</file>